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73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7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4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4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Rectangle 1"/>
          <p:cNvSpPr/>
          <p:nvPr/>
        </p:nvSpPr>
        <p:spPr>
          <a:xfrm>
            <a:off x="0" y="312840"/>
            <a:ext cx="9142200" cy="66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16" name="ZoneTexte 2"/>
          <p:cNvSpPr/>
          <p:nvPr/>
        </p:nvSpPr>
        <p:spPr>
          <a:xfrm>
            <a:off x="2063880" y="3009960"/>
            <a:ext cx="50148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7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7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348" name="Rectangle : coins arrondis 2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Rectangle : coins arrondis 2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Rectangle : coins arrondis 27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Rectangle : coins arrondis 28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ZoneTexte 29"/>
          <p:cNvSpPr/>
          <p:nvPr/>
        </p:nvSpPr>
        <p:spPr>
          <a:xfrm>
            <a:off x="3402000" y="115560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spectateurs.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ZoneTexte 30"/>
          <p:cNvSpPr/>
          <p:nvPr/>
        </p:nvSpPr>
        <p:spPr>
          <a:xfrm>
            <a:off x="3435120" y="5569200"/>
            <a:ext cx="56484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reçut alors 12 705 spectateurs.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4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355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356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357" name="ZoneTexte 31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ZoneTexte 32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4 235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3 = 12 705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Rectangle 24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Rectangle 25"/>
          <p:cNvSpPr/>
          <p:nvPr/>
        </p:nvSpPr>
        <p:spPr>
          <a:xfrm>
            <a:off x="6120000" y="3060000"/>
            <a:ext cx="9572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4 235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Accolade fermante 3"/>
          <p:cNvSpPr/>
          <p:nvPr/>
        </p:nvSpPr>
        <p:spPr>
          <a:xfrm rot="5400000">
            <a:off x="7413120" y="2503080"/>
            <a:ext cx="352440" cy="264024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64" name="Rectangle 4"/>
          <p:cNvSpPr/>
          <p:nvPr/>
        </p:nvSpPr>
        <p:spPr>
          <a:xfrm>
            <a:off x="6322320" y="3963240"/>
            <a:ext cx="2585160" cy="445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2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2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4" dur="2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2"/>
          <p:cNvSpPr/>
          <p:nvPr/>
        </p:nvSpPr>
        <p:spPr>
          <a:xfrm>
            <a:off x="742320" y="2431080"/>
            <a:ext cx="6129360" cy="23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0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3" name=""/>
          <p:cNvSpPr/>
          <p:nvPr/>
        </p:nvSpPr>
        <p:spPr>
          <a:xfrm>
            <a:off x="713160" y="1036440"/>
            <a:ext cx="7786440" cy="1893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J’ai 48 €.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mangas à 8€ le manga puis-je acheter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24" name=""/>
          <p:cNvSpPr/>
          <p:nvPr/>
        </p:nvSpPr>
        <p:spPr>
          <a:xfrm>
            <a:off x="154440" y="4264920"/>
            <a:ext cx="8886960" cy="2001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J’ai 67 €.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mangas à 8€ l’unité puis-je acheter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27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11"/>
          <p:cNvSpPr/>
          <p:nvPr/>
        </p:nvSpPr>
        <p:spPr>
          <a:xfrm>
            <a:off x="3402000" y="115560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mangas.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3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3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35" name="ZoneTexte 15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 3"/>
          <p:cNvSpPr/>
          <p:nvPr/>
        </p:nvSpPr>
        <p:spPr>
          <a:xfrm>
            <a:off x="6138000" y="248292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 12"/>
          <p:cNvSpPr/>
          <p:nvPr/>
        </p:nvSpPr>
        <p:spPr>
          <a:xfrm>
            <a:off x="6138000" y="303228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13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48 : 8 =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6"/>
          <p:cNvSpPr/>
          <p:nvPr/>
        </p:nvSpPr>
        <p:spPr>
          <a:xfrm>
            <a:off x="3248640" y="5569200"/>
            <a:ext cx="590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peux acheter 6 mangas.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17"/>
          <p:cNvSpPr/>
          <p:nvPr/>
        </p:nvSpPr>
        <p:spPr>
          <a:xfrm>
            <a:off x="7822440" y="304164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Rectangle 18"/>
          <p:cNvSpPr/>
          <p:nvPr/>
        </p:nvSpPr>
        <p:spPr>
          <a:xfrm>
            <a:off x="6976080" y="305856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Accolade fermante 20"/>
          <p:cNvSpPr/>
          <p:nvPr/>
        </p:nvSpPr>
        <p:spPr>
          <a:xfrm rot="5400000">
            <a:off x="7202520" y="272772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4" name="Rectangle 21"/>
          <p:cNvSpPr/>
          <p:nvPr/>
        </p:nvSpPr>
        <p:spPr>
          <a:xfrm>
            <a:off x="6312600" y="391896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48" name="Rectangle : coins arrondis 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Rectangle : coins arrondis 9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Rectangle : coins arrondis 11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Rectangle : coins arrondis 12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2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53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54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55" name="ZoneTexte 8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9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67 = </a:t>
            </a:r>
            <a:r>
              <a:rPr b="1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x 8 + 3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ZoneTexte 10"/>
          <p:cNvSpPr/>
          <p:nvPr/>
        </p:nvSpPr>
        <p:spPr>
          <a:xfrm>
            <a:off x="3435120" y="5569200"/>
            <a:ext cx="5432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peux acheter 8 mangas avec 67 €.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2"/>
          <p:cNvSpPr/>
          <p:nvPr/>
        </p:nvSpPr>
        <p:spPr>
          <a:xfrm>
            <a:off x="6138000" y="253908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67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Rectangle 15"/>
          <p:cNvSpPr/>
          <p:nvPr/>
        </p:nvSpPr>
        <p:spPr>
          <a:xfrm>
            <a:off x="6138000" y="308844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Rectangle 19"/>
          <p:cNvSpPr/>
          <p:nvPr/>
        </p:nvSpPr>
        <p:spPr>
          <a:xfrm>
            <a:off x="7822440" y="309780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Rectangle 20"/>
          <p:cNvSpPr/>
          <p:nvPr/>
        </p:nvSpPr>
        <p:spPr>
          <a:xfrm>
            <a:off x="6976080" y="311472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Accolade fermante 1"/>
          <p:cNvSpPr/>
          <p:nvPr/>
        </p:nvSpPr>
        <p:spPr>
          <a:xfrm rot="5400000">
            <a:off x="7202520" y="278388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5" name="Rectangle 22"/>
          <p:cNvSpPr/>
          <p:nvPr/>
        </p:nvSpPr>
        <p:spPr>
          <a:xfrm>
            <a:off x="6312600" y="397512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1"/>
          <p:cNvSpPr/>
          <p:nvPr/>
        </p:nvSpPr>
        <p:spPr>
          <a:xfrm>
            <a:off x="3416760" y="118476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mangas.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1" name=""/>
          <p:cNvSpPr/>
          <p:nvPr/>
        </p:nvSpPr>
        <p:spPr>
          <a:xfrm>
            <a:off x="141480" y="1304280"/>
            <a:ext cx="8815680" cy="17629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mon portemonnaie, j’ai 7 billets de 50€. C’est 60 euros de moins que le vélo que je veux acheter.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coûte le vélo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72" name=""/>
          <p:cNvSpPr/>
          <p:nvPr/>
        </p:nvSpPr>
        <p:spPr>
          <a:xfrm>
            <a:off x="154440" y="4265280"/>
            <a:ext cx="8544960" cy="219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mon portemonnaie, j’ai 7 billets de 50€ et un billet de 20€. C’est 75 euros de moins que le vélo que je veux acheter.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coûte le vélo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ectangle 5"/>
          <p:cNvSpPr/>
          <p:nvPr/>
        </p:nvSpPr>
        <p:spPr>
          <a:xfrm>
            <a:off x="6120000" y="306000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Rectangle 7"/>
          <p:cNvSpPr/>
          <p:nvPr/>
        </p:nvSpPr>
        <p:spPr>
          <a:xfrm>
            <a:off x="6120000" y="3060000"/>
            <a:ext cx="233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6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277" name="Rectangle : coins arrondis 17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Rectangle : coins arrondis 18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Rectangle : coins arrondis 19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Rectangle : coins arrondis 2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ZoneTexte 7"/>
          <p:cNvSpPr/>
          <p:nvPr/>
        </p:nvSpPr>
        <p:spPr>
          <a:xfrm>
            <a:off x="3077280" y="1155600"/>
            <a:ext cx="606636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É 1 : Je cherche la somme dans mon porte monnaie.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É 2 : je cherche le prix du vélo.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ZoneTexte 17"/>
          <p:cNvSpPr/>
          <p:nvPr/>
        </p:nvSpPr>
        <p:spPr>
          <a:xfrm>
            <a:off x="3435120" y="5569200"/>
            <a:ext cx="5648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vélo coûte 410€.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3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284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285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286" name="ZoneTexte 21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ZoneTexte 22"/>
          <p:cNvSpPr/>
          <p:nvPr/>
        </p:nvSpPr>
        <p:spPr>
          <a:xfrm>
            <a:off x="3508560" y="392040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 1 : 7 x 50 = 350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Rectangle 16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 26"/>
          <p:cNvSpPr/>
          <p:nvPr/>
        </p:nvSpPr>
        <p:spPr>
          <a:xfrm>
            <a:off x="8280000" y="306000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 28"/>
          <p:cNvSpPr/>
          <p:nvPr/>
        </p:nvSpPr>
        <p:spPr>
          <a:xfrm>
            <a:off x="8460000" y="3060000"/>
            <a:ext cx="53964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23"/>
          <p:cNvSpPr/>
          <p:nvPr/>
        </p:nvSpPr>
        <p:spPr>
          <a:xfrm>
            <a:off x="3510000" y="456480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 2 : 350 + 60 = 410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6" dur="indefinite" restart="never" nodeType="tmRoot">
          <p:childTnLst>
            <p:seq>
              <p:cTn id="57" dur="indefinite" nodeType="mainSeq">
                <p:childTnLst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"/>
          <p:cNvSpPr/>
          <p:nvPr/>
        </p:nvSpPr>
        <p:spPr>
          <a:xfrm>
            <a:off x="6120000" y="306000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6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297" name="Rectangle : coins arrondis 13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Rectangle : coins arrondis 14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Rectangle : coins arrondis 15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Rectangle : coins arrondis 16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ZoneTexte 3"/>
          <p:cNvSpPr/>
          <p:nvPr/>
        </p:nvSpPr>
        <p:spPr>
          <a:xfrm>
            <a:off x="3077280" y="1155600"/>
            <a:ext cx="6066360" cy="12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É1 Je cherche la somme en billets de 50€.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É2 Je cherche la somme totale.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É3 Je cherche le prix du vélo.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ZoneTexte 12"/>
          <p:cNvSpPr/>
          <p:nvPr/>
        </p:nvSpPr>
        <p:spPr>
          <a:xfrm>
            <a:off x="3449880" y="5612760"/>
            <a:ext cx="5648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vélo coûte 445€.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3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304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305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306" name="ZoneTexte 14"/>
          <p:cNvSpPr/>
          <p:nvPr/>
        </p:nvSpPr>
        <p:spPr>
          <a:xfrm>
            <a:off x="3435120" y="2549160"/>
            <a:ext cx="2612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ZoneTexte 18"/>
          <p:cNvSpPr/>
          <p:nvPr/>
        </p:nvSpPr>
        <p:spPr>
          <a:xfrm>
            <a:off x="3510000" y="378000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É1 : 7 x 50 = 350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Rectangle 10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Rectangle 11"/>
          <p:cNvSpPr/>
          <p:nvPr/>
        </p:nvSpPr>
        <p:spPr>
          <a:xfrm>
            <a:off x="8280000" y="306000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ZoneTexte 19"/>
          <p:cNvSpPr/>
          <p:nvPr/>
        </p:nvSpPr>
        <p:spPr>
          <a:xfrm>
            <a:off x="3510000" y="432000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É2 : 350 + 20 = 370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"/>
          <p:cNvSpPr/>
          <p:nvPr/>
        </p:nvSpPr>
        <p:spPr>
          <a:xfrm>
            <a:off x="7901640" y="30132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ZoneTexte 24"/>
          <p:cNvSpPr/>
          <p:nvPr/>
        </p:nvSpPr>
        <p:spPr>
          <a:xfrm>
            <a:off x="3510000" y="4860000"/>
            <a:ext cx="461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É3 : 370 + 75 = 445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Rectangle 31"/>
          <p:cNvSpPr/>
          <p:nvPr/>
        </p:nvSpPr>
        <p:spPr>
          <a:xfrm>
            <a:off x="8424000" y="3060000"/>
            <a:ext cx="57564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Rectangle 35"/>
          <p:cNvSpPr/>
          <p:nvPr/>
        </p:nvSpPr>
        <p:spPr>
          <a:xfrm>
            <a:off x="6120000" y="3060000"/>
            <a:ext cx="225180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Rectangle 36"/>
          <p:cNvSpPr/>
          <p:nvPr/>
        </p:nvSpPr>
        <p:spPr>
          <a:xfrm>
            <a:off x="6120000" y="2520000"/>
            <a:ext cx="2879280" cy="539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Rectangle 37"/>
          <p:cNvSpPr/>
          <p:nvPr/>
        </p:nvSpPr>
        <p:spPr>
          <a:xfrm>
            <a:off x="6120000" y="3060000"/>
            <a:ext cx="233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Rectangle 38"/>
          <p:cNvSpPr/>
          <p:nvPr/>
        </p:nvSpPr>
        <p:spPr>
          <a:xfrm>
            <a:off x="8424000" y="3060000"/>
            <a:ext cx="539640" cy="5396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8" dur="indefinite" restart="never" nodeType="tmRoot">
          <p:childTnLst>
            <p:seq>
              <p:cTn id="109" dur="indefinite" nodeType="mainSeq">
                <p:childTnLst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4" dur="2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9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2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2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4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2" name=""/>
          <p:cNvSpPr/>
          <p:nvPr/>
        </p:nvSpPr>
        <p:spPr>
          <a:xfrm>
            <a:off x="141480" y="919800"/>
            <a:ext cx="8815680" cy="24213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Nous achetons une carte «7 places»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pour le cinéma. Elle coûte 63€.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vaut une place de cinéma avec la carte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323" name=""/>
          <p:cNvSpPr/>
          <p:nvPr/>
        </p:nvSpPr>
        <p:spPr>
          <a:xfrm>
            <a:off x="154440" y="3531600"/>
            <a:ext cx="8154360" cy="29253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cinéma a reçu 4 235 spectateurs au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cours de la semaine. C’est trois fois moins que la meilleure semaine de l’année.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de spectateurs reçut-il alors ?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324" name=""/>
          <p:cNvSpPr/>
          <p:nvPr/>
        </p:nvSpPr>
        <p:spPr>
          <a:xfrm>
            <a:off x="7913880" y="3443760"/>
            <a:ext cx="121572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6" name="Image 2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327" name="Rectangle : coins arrondis 21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 : coins arrondis 22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Rectangle : coins arrondis 23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Rectangle : coins arrondis 24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ZoneTexte 5"/>
          <p:cNvSpPr/>
          <p:nvPr/>
        </p:nvSpPr>
        <p:spPr>
          <a:xfrm>
            <a:off x="3402000" y="1155600"/>
            <a:ext cx="548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d’une place.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2" name="Image 2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333" name="Image 2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334" name="Image 2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335" name="ZoneTexte 6"/>
          <p:cNvSpPr/>
          <p:nvPr/>
        </p:nvSpPr>
        <p:spPr>
          <a:xfrm>
            <a:off x="3435120" y="2549160"/>
            <a:ext cx="518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Rectangle 6"/>
          <p:cNvSpPr/>
          <p:nvPr/>
        </p:nvSpPr>
        <p:spPr>
          <a:xfrm>
            <a:off x="6138000" y="2482920"/>
            <a:ext cx="2421720" cy="5738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63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Rectangle 8"/>
          <p:cNvSpPr/>
          <p:nvPr/>
        </p:nvSpPr>
        <p:spPr>
          <a:xfrm>
            <a:off x="6138000" y="3032280"/>
            <a:ext cx="73728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ZoneTexte 20"/>
          <p:cNvSpPr/>
          <p:nvPr/>
        </p:nvSpPr>
        <p:spPr>
          <a:xfrm>
            <a:off x="3584520" y="4254120"/>
            <a:ext cx="5513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63 : 7 = 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ZoneTexte 25"/>
          <p:cNvSpPr/>
          <p:nvPr/>
        </p:nvSpPr>
        <p:spPr>
          <a:xfrm>
            <a:off x="3106800" y="5569200"/>
            <a:ext cx="60429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Une place de cinéma coûte 9€.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Rectangle 9"/>
          <p:cNvSpPr/>
          <p:nvPr/>
        </p:nvSpPr>
        <p:spPr>
          <a:xfrm>
            <a:off x="7822440" y="3041640"/>
            <a:ext cx="737280" cy="5778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Rectangle 13"/>
          <p:cNvSpPr/>
          <p:nvPr/>
        </p:nvSpPr>
        <p:spPr>
          <a:xfrm>
            <a:off x="6976080" y="3058560"/>
            <a:ext cx="737640" cy="578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Accolade fermante 2"/>
          <p:cNvSpPr/>
          <p:nvPr/>
        </p:nvSpPr>
        <p:spPr>
          <a:xfrm rot="5400000">
            <a:off x="7202880" y="2727720"/>
            <a:ext cx="286920" cy="215352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4" name="Rectangle 14"/>
          <p:cNvSpPr/>
          <p:nvPr/>
        </p:nvSpPr>
        <p:spPr>
          <a:xfrm>
            <a:off x="6312600" y="3918960"/>
            <a:ext cx="2108520" cy="362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"/>
          <p:cNvSpPr/>
          <p:nvPr/>
        </p:nvSpPr>
        <p:spPr>
          <a:xfrm>
            <a:off x="8064360" y="36036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0" dur="indefinite" restart="never" nodeType="tmRoot">
          <p:childTnLst>
            <p:seq>
              <p:cTn id="181" dur="indefinite" nodeType="mainSeq">
                <p:childTnLst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1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6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500"/>
                                        <p:tgtEl>
                                          <p:spTgt spid="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2025-12-30T12:05:06Z</dcterms:modified>
  <cp:revision>119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